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64" r:id="rId10"/>
    <p:sldId id="280" r:id="rId11"/>
    <p:sldId id="263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Slab" pitchFamily="2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3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624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869a914b4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6869a914b4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3966c0c2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3966c0c2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3966c0c2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63966c0c2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3966c0c2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3966c0c2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3966c0c2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3966c0c2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3966c0c2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63966c0c2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3966c0c2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3966c0c2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3966c0c24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63966c0c24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3966c0c24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63966c0c24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63966c0c2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63966c0c24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869a914b4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869a914b4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869a914b4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869a914b4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869a914b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869a914b4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869a914b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869a914b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869a914b4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869a914b4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6869a914b4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6869a914b4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3b927d01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3b927d01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869a914b4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869a914b4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gwP1uXNnC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TypeDefinition/ETC-Programmer-Workshop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Packages/com.unity.behavior@1.0/manual/index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ETC Programmer Workshop 2</a:t>
            </a:r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/>
            <a:r>
              <a:rPr lang="en-GB" dirty="0"/>
              <a:t>Finite State Machines (FSM)</a:t>
            </a:r>
            <a:endParaRPr dirty="0"/>
          </a:p>
        </p:txBody>
      </p:sp>
      <p:sp>
        <p:nvSpPr>
          <p:cNvPr id="2" name="Google Shape;64;p13">
            <a:extLst>
              <a:ext uri="{FF2B5EF4-FFF2-40B4-BE49-F238E27FC236}">
                <a16:creationId xmlns:a16="http://schemas.microsoft.com/office/drawing/2014/main" id="{BA06A952-90F9-B836-2BD7-C03DE110F5FA}"/>
              </a:ext>
            </a:extLst>
          </p:cNvPr>
          <p:cNvSpPr txBox="1">
            <a:spLocks/>
          </p:cNvSpPr>
          <p:nvPr/>
        </p:nvSpPr>
        <p:spPr>
          <a:xfrm>
            <a:off x="1680300" y="35039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 b="0" i="0" u="none" strike="noStrike" cap="none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 b="0" i="0" u="none" strike="noStrike" cap="none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 b="0" i="0" u="none" strike="noStrike" cap="none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 b="0" i="0" u="none" strike="noStrike" cap="none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 b="0" i="0" u="none" strike="noStrike" cap="none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 b="0" i="0" u="none" strike="noStrike" cap="none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 b="0" i="0" u="none" strike="noStrike" cap="none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 b="0" i="0" u="none" strike="noStrike" cap="none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 b="0" i="0" u="none" strike="noStrike" cap="none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indent="0"/>
            <a:r>
              <a:rPr lang="en-GB" sz="1400" dirty="0"/>
              <a:t>By Terri Lim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C8FE-E46D-B17F-1599-A78A49324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FSM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58E249-F6AB-E58B-EAA1-E2D463B28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872" y="1728418"/>
            <a:ext cx="3415082" cy="3415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489676-65AF-4EA1-9932-DFE440E10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715" y="1411872"/>
            <a:ext cx="3731628" cy="3731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0B4AFF-8131-D584-27D7-E7ACE2C9A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0"/>
            <a:ext cx="4457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57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0" y="196768"/>
            <a:ext cx="91440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Live Demo In Unity…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AC34D-0B0F-8A84-45B1-A20D9E319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372" y="1156095"/>
            <a:ext cx="5048250" cy="18370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else can be finite state machines?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2 - Racing Game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Alrighty, no guns. Let’s make a racing game!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Racing games tend to have distinct states. FSM is suited for the game manager.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Countdown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Race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End</a:t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625" y="2275405"/>
            <a:ext cx="6136375" cy="28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368200" cy="23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Countdown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Spawn all players at start line.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Players cannot move.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Show countdown UI.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Race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Allow players to move.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End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Display results.</a:t>
            </a:r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Race States</a:t>
            </a:r>
            <a:endParaRPr/>
          </a:p>
        </p:txBody>
      </p:sp>
      <p:sp>
        <p:nvSpPr>
          <p:cNvPr id="172" name="Google Shape;172;p28"/>
          <p:cNvSpPr txBox="1"/>
          <p:nvPr/>
        </p:nvSpPr>
        <p:spPr>
          <a:xfrm>
            <a:off x="2779150" y="987663"/>
            <a:ext cx="26766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COUNTDOWN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3189850" y="2186738"/>
            <a:ext cx="185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RACE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3189850" y="3551338"/>
            <a:ext cx="185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END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5" name="Google Shape;175;p28"/>
          <p:cNvCxnSpPr>
            <a:stCxn id="173" idx="2"/>
            <a:endCxn id="174" idx="0"/>
          </p:cNvCxnSpPr>
          <p:nvPr/>
        </p:nvCxnSpPr>
        <p:spPr>
          <a:xfrm>
            <a:off x="4117300" y="2791238"/>
            <a:ext cx="0" cy="76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Google Shape;176;p28"/>
          <p:cNvCxnSpPr>
            <a:stCxn id="172" idx="2"/>
            <a:endCxn id="173" idx="0"/>
          </p:cNvCxnSpPr>
          <p:nvPr/>
        </p:nvCxnSpPr>
        <p:spPr>
          <a:xfrm>
            <a:off x="4117450" y="1592163"/>
            <a:ext cx="0" cy="59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3626" y="0"/>
            <a:ext cx="2120374" cy="27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6875" y="2706850"/>
            <a:ext cx="4177125" cy="24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 descr="Tokai Teio | Umamusume Wiki | Fandom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5647" y="0"/>
            <a:ext cx="2045128" cy="27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Many more things can be finite state machines!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Enemy AI</a:t>
            </a:r>
            <a:endParaRPr/>
          </a:p>
        </p:txBody>
      </p:sp>
      <p:sp>
        <p:nvSpPr>
          <p:cNvPr id="190" name="Google Shape;190;p30"/>
          <p:cNvSpPr txBox="1"/>
          <p:nvPr/>
        </p:nvSpPr>
        <p:spPr>
          <a:xfrm>
            <a:off x="2381050" y="2836600"/>
            <a:ext cx="185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ATTACK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535925" y="1710900"/>
            <a:ext cx="13191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IDLE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2381050" y="1710813"/>
            <a:ext cx="185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CHASE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30"/>
          <p:cNvCxnSpPr/>
          <p:nvPr/>
        </p:nvCxnSpPr>
        <p:spPr>
          <a:xfrm>
            <a:off x="1828150" y="2140888"/>
            <a:ext cx="8154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4" name="Google Shape;194;p30"/>
          <p:cNvCxnSpPr/>
          <p:nvPr/>
        </p:nvCxnSpPr>
        <p:spPr>
          <a:xfrm>
            <a:off x="3070075" y="2315238"/>
            <a:ext cx="0" cy="52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5" name="Google Shape;195;p30"/>
          <p:cNvSpPr txBox="1"/>
          <p:nvPr/>
        </p:nvSpPr>
        <p:spPr>
          <a:xfrm>
            <a:off x="562775" y="2836600"/>
            <a:ext cx="1265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DEAD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6" name="Google Shape;196;p30"/>
          <p:cNvCxnSpPr>
            <a:stCxn id="190" idx="1"/>
            <a:endCxn id="195" idx="3"/>
          </p:cNvCxnSpPr>
          <p:nvPr/>
        </p:nvCxnSpPr>
        <p:spPr>
          <a:xfrm rot="10800000">
            <a:off x="1828150" y="3138850"/>
            <a:ext cx="552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30"/>
          <p:cNvCxnSpPr/>
          <p:nvPr/>
        </p:nvCxnSpPr>
        <p:spPr>
          <a:xfrm flipH="1">
            <a:off x="1739600" y="2252700"/>
            <a:ext cx="1089900" cy="59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30"/>
          <p:cNvCxnSpPr>
            <a:stCxn id="191" idx="2"/>
            <a:endCxn id="195" idx="0"/>
          </p:cNvCxnSpPr>
          <p:nvPr/>
        </p:nvCxnSpPr>
        <p:spPr>
          <a:xfrm>
            <a:off x="1195475" y="2315400"/>
            <a:ext cx="0" cy="52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30"/>
          <p:cNvCxnSpPr/>
          <p:nvPr/>
        </p:nvCxnSpPr>
        <p:spPr>
          <a:xfrm rot="10800000">
            <a:off x="3467475" y="2315250"/>
            <a:ext cx="0" cy="52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30"/>
          <p:cNvCxnSpPr/>
          <p:nvPr/>
        </p:nvCxnSpPr>
        <p:spPr>
          <a:xfrm>
            <a:off x="1828150" y="1847625"/>
            <a:ext cx="8154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201" name="Google Shape;201;p30" descr="Unggoy | Halo Alpha | Fando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468" y="947825"/>
            <a:ext cx="5113524" cy="392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World Player</a:t>
            </a:r>
            <a:endParaRPr/>
          </a:p>
        </p:txBody>
      </p:sp>
      <p:sp>
        <p:nvSpPr>
          <p:cNvPr id="207" name="Google Shape;207;p31"/>
          <p:cNvSpPr txBox="1"/>
          <p:nvPr/>
        </p:nvSpPr>
        <p:spPr>
          <a:xfrm>
            <a:off x="2829500" y="2836588"/>
            <a:ext cx="185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FLYING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321125" y="1710825"/>
            <a:ext cx="17487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DRIVING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2829500" y="1674088"/>
            <a:ext cx="185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WALKING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0" name="Google Shape;210;p31"/>
          <p:cNvCxnSpPr/>
          <p:nvPr/>
        </p:nvCxnSpPr>
        <p:spPr>
          <a:xfrm>
            <a:off x="2124300" y="2126850"/>
            <a:ext cx="8154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" name="Google Shape;211;p31"/>
          <p:cNvCxnSpPr/>
          <p:nvPr/>
        </p:nvCxnSpPr>
        <p:spPr>
          <a:xfrm>
            <a:off x="3274450" y="2287188"/>
            <a:ext cx="0" cy="52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2" name="Google Shape;212;p31"/>
          <p:cNvSpPr txBox="1"/>
          <p:nvPr/>
        </p:nvSpPr>
        <p:spPr>
          <a:xfrm>
            <a:off x="562775" y="2836600"/>
            <a:ext cx="1265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DEAD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3" name="Google Shape;213;p31"/>
          <p:cNvCxnSpPr>
            <a:stCxn id="207" idx="1"/>
            <a:endCxn id="212" idx="3"/>
          </p:cNvCxnSpPr>
          <p:nvPr/>
        </p:nvCxnSpPr>
        <p:spPr>
          <a:xfrm rot="10800000">
            <a:off x="1828100" y="3138838"/>
            <a:ext cx="100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" name="Google Shape;214;p31"/>
          <p:cNvCxnSpPr/>
          <p:nvPr/>
        </p:nvCxnSpPr>
        <p:spPr>
          <a:xfrm flipH="1">
            <a:off x="1739700" y="2229975"/>
            <a:ext cx="1362300" cy="61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31"/>
          <p:cNvCxnSpPr>
            <a:stCxn id="208" idx="2"/>
            <a:endCxn id="212" idx="0"/>
          </p:cNvCxnSpPr>
          <p:nvPr/>
        </p:nvCxnSpPr>
        <p:spPr>
          <a:xfrm>
            <a:off x="1195475" y="2315325"/>
            <a:ext cx="0" cy="52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216;p31"/>
          <p:cNvCxnSpPr/>
          <p:nvPr/>
        </p:nvCxnSpPr>
        <p:spPr>
          <a:xfrm rot="10800000">
            <a:off x="3921625" y="2287188"/>
            <a:ext cx="0" cy="52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31"/>
          <p:cNvCxnSpPr/>
          <p:nvPr/>
        </p:nvCxnSpPr>
        <p:spPr>
          <a:xfrm>
            <a:off x="2069825" y="1847625"/>
            <a:ext cx="8154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250" y="1604425"/>
            <a:ext cx="4154800" cy="2380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Romance Love Interest</a:t>
            </a:r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2829500" y="2836588"/>
            <a:ext cx="185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LOVE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321125" y="1710825"/>
            <a:ext cx="17487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DISLIKE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2829500" y="1674088"/>
            <a:ext cx="185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NEUTRAL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7" name="Google Shape;227;p32"/>
          <p:cNvCxnSpPr/>
          <p:nvPr/>
        </p:nvCxnSpPr>
        <p:spPr>
          <a:xfrm>
            <a:off x="2124300" y="2126850"/>
            <a:ext cx="8154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" name="Google Shape;228;p32"/>
          <p:cNvCxnSpPr/>
          <p:nvPr/>
        </p:nvCxnSpPr>
        <p:spPr>
          <a:xfrm>
            <a:off x="3274450" y="2287188"/>
            <a:ext cx="0" cy="52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9" name="Google Shape;229;p32"/>
          <p:cNvSpPr txBox="1"/>
          <p:nvPr/>
        </p:nvSpPr>
        <p:spPr>
          <a:xfrm>
            <a:off x="562775" y="2836600"/>
            <a:ext cx="1265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DEAD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0" name="Google Shape;230;p32"/>
          <p:cNvCxnSpPr>
            <a:stCxn id="224" idx="1"/>
            <a:endCxn id="229" idx="3"/>
          </p:cNvCxnSpPr>
          <p:nvPr/>
        </p:nvCxnSpPr>
        <p:spPr>
          <a:xfrm rot="10800000">
            <a:off x="1828100" y="3138838"/>
            <a:ext cx="100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" name="Google Shape;231;p32"/>
          <p:cNvCxnSpPr/>
          <p:nvPr/>
        </p:nvCxnSpPr>
        <p:spPr>
          <a:xfrm flipH="1">
            <a:off x="1739700" y="2229975"/>
            <a:ext cx="1362300" cy="61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" name="Google Shape;232;p32"/>
          <p:cNvCxnSpPr>
            <a:stCxn id="225" idx="2"/>
            <a:endCxn id="229" idx="0"/>
          </p:cNvCxnSpPr>
          <p:nvPr/>
        </p:nvCxnSpPr>
        <p:spPr>
          <a:xfrm>
            <a:off x="1195475" y="2315325"/>
            <a:ext cx="0" cy="52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" name="Google Shape;233;p32"/>
          <p:cNvCxnSpPr/>
          <p:nvPr/>
        </p:nvCxnSpPr>
        <p:spPr>
          <a:xfrm rot="10800000">
            <a:off x="3921625" y="2287188"/>
            <a:ext cx="0" cy="52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2069825" y="1847625"/>
            <a:ext cx="8154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235" name="Google Shape;235;p32" descr="Doki Doki Literature Club Plus! for Nintendo Switch - Nintendo Official Si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800" y="1469450"/>
            <a:ext cx="4369301" cy="24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 Menus</a:t>
            </a:r>
            <a:endParaRPr/>
          </a:p>
        </p:txBody>
      </p:sp>
      <p:pic>
        <p:nvPicPr>
          <p:cNvPr id="241" name="Google Shape;241;p33" title="20250803132310_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800" y="1364274"/>
            <a:ext cx="3091968" cy="173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 title="20250803132314_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7515" y="1364274"/>
            <a:ext cx="3091968" cy="173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 title="20250803132326_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801" y="3291541"/>
            <a:ext cx="3091968" cy="173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 title="20250803132342_1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7517" y="3291541"/>
            <a:ext cx="3091968" cy="1739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Pre-requisites</a:t>
            </a:r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You should already be somewhat familiar with Unity.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I expect you to know what Object-Oriented Programming is.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This isn’t intro to programming.</a:t>
            </a:r>
          </a:p>
          <a:p>
            <a:pPr indent="-317500">
              <a:buSzPts val="1400"/>
              <a:buChar char="-"/>
            </a:pPr>
            <a:r>
              <a:rPr lang="en-SG" dirty="0"/>
              <a:t>You should understand what are C# delegates, or at least the concept of function pointers.</a:t>
            </a:r>
          </a:p>
          <a:p>
            <a:pPr lvl="1">
              <a:buChar char="-"/>
            </a:pPr>
            <a:r>
              <a:rPr lang="en-SG" dirty="0"/>
              <a:t>If you don’t, watch </a:t>
            </a:r>
            <a:r>
              <a:rPr lang="en-SG" dirty="0">
                <a:hlinkClick r:id="rId3"/>
              </a:rPr>
              <a:t>this video</a:t>
            </a:r>
            <a:r>
              <a:rPr lang="en-SG" dirty="0"/>
              <a:t> first.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Slides &amp; Unity examples can be found here.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u="sng" dirty="0">
                <a:solidFill>
                  <a:schemeClr val="hlink"/>
                </a:solidFill>
                <a:hlinkClick r:id="rId4"/>
              </a:rPr>
              <a:t>https://github.com/TypeDefinition/ETC-Programmer-Workshops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Animations</a:t>
            </a:r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 rotWithShape="1">
          <a:blip r:embed="rId3">
            <a:alphaModFix/>
          </a:blip>
          <a:srcRect t="-5120" b="5120"/>
          <a:stretch/>
        </p:blipFill>
        <p:spPr>
          <a:xfrm>
            <a:off x="1504725" y="1500900"/>
            <a:ext cx="6134550" cy="31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Fin.</a:t>
            </a:r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1"/>
          </p:nvPr>
        </p:nvSpPr>
        <p:spPr>
          <a:xfrm>
            <a:off x="1680300" y="3054475"/>
            <a:ext cx="5783400" cy="12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Want to learn more game AI stuff?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Check out </a:t>
            </a:r>
            <a:r>
              <a:rPr lang="en-GB" u="sng" dirty="0">
                <a:solidFill>
                  <a:srgbClr val="FF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behaviour trees</a:t>
            </a:r>
            <a:r>
              <a:rPr lang="en-GB" dirty="0"/>
              <a:t>!</a:t>
            </a:r>
            <a:endParaRPr dirty="0"/>
          </a:p>
        </p:txBody>
      </p:sp>
      <p:sp>
        <p:nvSpPr>
          <p:cNvPr id="257" name="Google Shape;257;p35"/>
          <p:cNvSpPr txBox="1"/>
          <p:nvPr/>
        </p:nvSpPr>
        <p:spPr>
          <a:xfrm>
            <a:off x="0" y="4793275"/>
            <a:ext cx="91440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Images from Girls Frontline, Umamusume, Halo, Saints Row, Doki Doki Literature Club, Lollipop Chainsaw, and Unity Game Engine.</a:t>
            </a:r>
            <a:endParaRPr sz="10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FSM?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Almost everything can be a state machine.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 gun is a state machine.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An enemy AI is a state machine.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 game manager is a state machine.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You are a state machine.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Your friends are state machines.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Your fish is a state machine.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en-GB">
                <a:solidFill>
                  <a:srgbClr val="FF0000"/>
                </a:solidFill>
              </a:rPr>
              <a:t>Think of it as a glorified switch-case.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87900" y="4009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</a:rPr>
              <a:t>But why do I want to use it?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1 - Guns Go Pew Pew!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216825" y="136437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So you want to make a shooter game.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Sucks to be you, it’s the one thing you can’t do in BVW.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That’s why I’m using it our main example.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66" y="2424150"/>
            <a:ext cx="174911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2982" y="2424150"/>
            <a:ext cx="173803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3816" y="2424150"/>
            <a:ext cx="174911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1031" y="2424150"/>
            <a:ext cx="1795289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5875" y="2424150"/>
            <a:ext cx="17871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Things to consider when programing a gun.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Is it shooting?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Is it reloading?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Is the gun out of ammo?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Can it shoot while reloading?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Can it shoot when there’s no bullets?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And many more…</a:t>
            </a:r>
            <a:endParaRPr dirty="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275" y="504125"/>
            <a:ext cx="6234350" cy="62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use some booleans!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Lots of if-statements.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Gets complicated very quickly.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It’s hard to understand.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It’s hard to extend.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It’s just terrible.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-"/>
            </a:pPr>
            <a:r>
              <a:rPr lang="en-GB">
                <a:solidFill>
                  <a:srgbClr val="FFFF00"/>
                </a:solidFill>
              </a:rPr>
              <a:t>I know some of you have done this for</a:t>
            </a:r>
            <a:br>
              <a:rPr lang="en-GB">
                <a:solidFill>
                  <a:srgbClr val="FFFF00"/>
                </a:solidFill>
              </a:rPr>
            </a:br>
            <a:r>
              <a:rPr lang="en-GB">
                <a:solidFill>
                  <a:srgbClr val="FFFF00"/>
                </a:solidFill>
              </a:rPr>
              <a:t>BVW Round 1.</a:t>
            </a:r>
            <a:endParaRPr>
              <a:solidFill>
                <a:srgbClr val="FFFF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en-GB">
                <a:solidFill>
                  <a:srgbClr val="FF0000"/>
                </a:solidFill>
              </a:rPr>
              <a:t>For your sanity, please don’t do this.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275" y="323900"/>
            <a:ext cx="4037650" cy="462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not break it down into states?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(Just 3 for now.)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45900" y="1601225"/>
            <a:ext cx="25587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SEMI-AUTO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3884000" y="1601225"/>
            <a:ext cx="185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FULL-AUTO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397800" y="3652475"/>
            <a:ext cx="185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RELOAD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1" name="Google Shape;111;p19"/>
          <p:cNvCxnSpPr/>
          <p:nvPr/>
        </p:nvCxnSpPr>
        <p:spPr>
          <a:xfrm>
            <a:off x="2504063" y="1828425"/>
            <a:ext cx="12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19"/>
          <p:cNvCxnSpPr>
            <a:stCxn id="108" idx="2"/>
            <a:endCxn id="110" idx="0"/>
          </p:cNvCxnSpPr>
          <p:nvPr/>
        </p:nvCxnSpPr>
        <p:spPr>
          <a:xfrm>
            <a:off x="1325250" y="2205725"/>
            <a:ext cx="0" cy="144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9"/>
          <p:cNvCxnSpPr/>
          <p:nvPr/>
        </p:nvCxnSpPr>
        <p:spPr>
          <a:xfrm flipH="1">
            <a:off x="2123263" y="2130675"/>
            <a:ext cx="2558700" cy="174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14;p19"/>
          <p:cNvCxnSpPr/>
          <p:nvPr/>
        </p:nvCxnSpPr>
        <p:spPr>
          <a:xfrm rot="10800000" flipH="1">
            <a:off x="2517313" y="1980750"/>
            <a:ext cx="1237200" cy="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15" name="Google Shape;115;p19"/>
          <p:cNvCxnSpPr/>
          <p:nvPr/>
        </p:nvCxnSpPr>
        <p:spPr>
          <a:xfrm>
            <a:off x="1500475" y="2205725"/>
            <a:ext cx="0" cy="144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975" y="2972025"/>
            <a:ext cx="2829900" cy="205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000" y="110712"/>
            <a:ext cx="4922074" cy="492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B8E99-70CC-8F45-6818-FE750E73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does a state have?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1AFE69-1947-9616-FCA4-E7760DCA6F52}"/>
              </a:ext>
            </a:extLst>
          </p:cNvPr>
          <p:cNvSpPr/>
          <p:nvPr/>
        </p:nvSpPr>
        <p:spPr>
          <a:xfrm>
            <a:off x="284270" y="2439091"/>
            <a:ext cx="1397658" cy="81490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Enter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2C2DBE-BB59-2237-980A-C5D593B471B5}"/>
              </a:ext>
            </a:extLst>
          </p:cNvPr>
          <p:cNvSpPr/>
          <p:nvPr/>
        </p:nvSpPr>
        <p:spPr>
          <a:xfrm>
            <a:off x="2492886" y="2439091"/>
            <a:ext cx="1397658" cy="8149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Update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DFC638-E5F8-4C52-C027-60074010C1D4}"/>
              </a:ext>
            </a:extLst>
          </p:cNvPr>
          <p:cNvSpPr/>
          <p:nvPr/>
        </p:nvSpPr>
        <p:spPr>
          <a:xfrm>
            <a:off x="4625696" y="2439091"/>
            <a:ext cx="1397658" cy="8149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Late Update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59FEF1-DDFA-367F-74B5-D38CE5B3BD4B}"/>
              </a:ext>
            </a:extLst>
          </p:cNvPr>
          <p:cNvSpPr/>
          <p:nvPr/>
        </p:nvSpPr>
        <p:spPr>
          <a:xfrm>
            <a:off x="7197544" y="2439091"/>
            <a:ext cx="1397658" cy="81490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Exit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0E86D5-0140-20D5-F7FD-328713117724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681928" y="2846544"/>
            <a:ext cx="8109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7E5B49-C8B7-6211-79FA-1912CC22F433}"/>
              </a:ext>
            </a:extLst>
          </p:cNvPr>
          <p:cNvCxnSpPr>
            <a:cxnSpLocks/>
            <a:stCxn id="7" idx="2"/>
            <a:endCxn id="8" idx="2"/>
          </p:cNvCxnSpPr>
          <p:nvPr/>
        </p:nvCxnSpPr>
        <p:spPr>
          <a:xfrm rot="16200000" flipH="1">
            <a:off x="4258120" y="2187592"/>
            <a:ext cx="12700" cy="2132810"/>
          </a:xfrm>
          <a:prstGeom prst="curvedConnector3">
            <a:avLst>
              <a:gd name="adj1" fmla="val 43367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2">
            <a:extLst>
              <a:ext uri="{FF2B5EF4-FFF2-40B4-BE49-F238E27FC236}">
                <a16:creationId xmlns:a16="http://schemas.microsoft.com/office/drawing/2014/main" id="{6DF0AAE5-AA8C-45C4-9131-E184C71C2D9B}"/>
              </a:ext>
            </a:extLst>
          </p:cNvPr>
          <p:cNvCxnSpPr>
            <a:cxnSpLocks/>
            <a:stCxn id="8" idx="0"/>
            <a:endCxn id="7" idx="0"/>
          </p:cNvCxnSpPr>
          <p:nvPr/>
        </p:nvCxnSpPr>
        <p:spPr>
          <a:xfrm rot="16200000" flipV="1">
            <a:off x="4258120" y="1372686"/>
            <a:ext cx="12700" cy="2132810"/>
          </a:xfrm>
          <a:prstGeom prst="curvedConnector3">
            <a:avLst>
              <a:gd name="adj1" fmla="val 403834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735064-4EF8-7F31-7AAC-2B97EAC48E1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023354" y="2846544"/>
            <a:ext cx="11741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225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FSM Controls State Transitions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E9A764-FC6D-F852-AE54-C0AE942F7650}"/>
              </a:ext>
            </a:extLst>
          </p:cNvPr>
          <p:cNvSpPr/>
          <p:nvPr/>
        </p:nvSpPr>
        <p:spPr>
          <a:xfrm>
            <a:off x="464307" y="1440298"/>
            <a:ext cx="8368200" cy="3458612"/>
          </a:xfrm>
          <a:prstGeom prst="rect">
            <a:avLst/>
          </a:prstGeom>
          <a:solidFill>
            <a:srgbClr val="9039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A1C95-8FAB-268C-6A7C-237618297578}"/>
              </a:ext>
            </a:extLst>
          </p:cNvPr>
          <p:cNvSpPr txBox="1"/>
          <p:nvPr/>
        </p:nvSpPr>
        <p:spPr>
          <a:xfrm>
            <a:off x="464307" y="1440298"/>
            <a:ext cx="836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Finite State Machine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5639B2-C805-D2D4-13FC-97A600F50434}"/>
              </a:ext>
            </a:extLst>
          </p:cNvPr>
          <p:cNvSpPr/>
          <p:nvPr/>
        </p:nvSpPr>
        <p:spPr>
          <a:xfrm>
            <a:off x="2158871" y="2687561"/>
            <a:ext cx="1137078" cy="11370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State 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C086A8-135B-DA5A-80EA-6357CD8D475F}"/>
              </a:ext>
            </a:extLst>
          </p:cNvPr>
          <p:cNvSpPr/>
          <p:nvPr/>
        </p:nvSpPr>
        <p:spPr>
          <a:xfrm>
            <a:off x="4003461" y="2044248"/>
            <a:ext cx="1137078" cy="11370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State 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0A203A-F145-2D82-890D-5815182CB112}"/>
              </a:ext>
            </a:extLst>
          </p:cNvPr>
          <p:cNvSpPr/>
          <p:nvPr/>
        </p:nvSpPr>
        <p:spPr>
          <a:xfrm>
            <a:off x="6037566" y="2826887"/>
            <a:ext cx="1137078" cy="11370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State 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532A7A-E2FA-4C21-A98F-3CC7CFE07EF2}"/>
              </a:ext>
            </a:extLst>
          </p:cNvPr>
          <p:cNvSpPr/>
          <p:nvPr/>
        </p:nvSpPr>
        <p:spPr>
          <a:xfrm>
            <a:off x="4065054" y="3688031"/>
            <a:ext cx="1137078" cy="11370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State 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3DE06B-DDAC-15BD-98D0-EA846AFF5014}"/>
              </a:ext>
            </a:extLst>
          </p:cNvPr>
          <p:cNvCxnSpPr>
            <a:stCxn id="8" idx="5"/>
            <a:endCxn id="11" idx="2"/>
          </p:cNvCxnSpPr>
          <p:nvPr/>
        </p:nvCxnSpPr>
        <p:spPr>
          <a:xfrm>
            <a:off x="3129428" y="3658118"/>
            <a:ext cx="935626" cy="5984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346DC5-9D7C-DC69-420A-9F3070AE81A9}"/>
              </a:ext>
            </a:extLst>
          </p:cNvPr>
          <p:cNvCxnSpPr>
            <a:cxnSpLocks/>
            <a:stCxn id="11" idx="6"/>
            <a:endCxn id="10" idx="3"/>
          </p:cNvCxnSpPr>
          <p:nvPr/>
        </p:nvCxnSpPr>
        <p:spPr>
          <a:xfrm flipV="1">
            <a:off x="5202132" y="3797444"/>
            <a:ext cx="1001955" cy="459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6C7AFC-7F24-97BB-79AF-67C595D96FB1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4572000" y="3181326"/>
            <a:ext cx="61593" cy="5067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668F37-3A13-5685-ACBE-8B5DB4367BDE}"/>
              </a:ext>
            </a:extLst>
          </p:cNvPr>
          <p:cNvCxnSpPr>
            <a:cxnSpLocks/>
            <a:stCxn id="9" idx="2"/>
            <a:endCxn id="8" idx="7"/>
          </p:cNvCxnSpPr>
          <p:nvPr/>
        </p:nvCxnSpPr>
        <p:spPr>
          <a:xfrm flipH="1">
            <a:off x="3129428" y="2612787"/>
            <a:ext cx="874033" cy="2412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01255F-09B1-8DBE-AE71-06FA8AF7B415}"/>
              </a:ext>
            </a:extLst>
          </p:cNvPr>
          <p:cNvCxnSpPr>
            <a:cxnSpLocks/>
            <a:stCxn id="10" idx="2"/>
            <a:endCxn id="11" idx="7"/>
          </p:cNvCxnSpPr>
          <p:nvPr/>
        </p:nvCxnSpPr>
        <p:spPr>
          <a:xfrm flipH="1">
            <a:off x="5035611" y="3395426"/>
            <a:ext cx="1001955" cy="459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485</Words>
  <Application>Microsoft Office PowerPoint</Application>
  <PresentationFormat>On-screen Show (16:9)</PresentationFormat>
  <Paragraphs>99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Roboto</vt:lpstr>
      <vt:lpstr>Arial</vt:lpstr>
      <vt:lpstr>Roboto Slab</vt:lpstr>
      <vt:lpstr>Marina</vt:lpstr>
      <vt:lpstr>ETC Programmer Workshop 2</vt:lpstr>
      <vt:lpstr>Pre-requisites</vt:lpstr>
      <vt:lpstr>What is a FSM?</vt:lpstr>
      <vt:lpstr>Example 1 - Guns Go Pew Pew!</vt:lpstr>
      <vt:lpstr>Things to consider when programing a gun.</vt:lpstr>
      <vt:lpstr>Let’s use some booleans!</vt:lpstr>
      <vt:lpstr>Why not break it down into states? (Just 3 for now.)</vt:lpstr>
      <vt:lpstr>What does a state have?</vt:lpstr>
      <vt:lpstr>FSM Controls State Transitions</vt:lpstr>
      <vt:lpstr>FSM Code</vt:lpstr>
      <vt:lpstr>Live Demo In Unity…</vt:lpstr>
      <vt:lpstr>What else can be finite state machines? </vt:lpstr>
      <vt:lpstr>Example 2 - Racing Game</vt:lpstr>
      <vt:lpstr>Race States</vt:lpstr>
      <vt:lpstr>Many more things can be finite state machines!</vt:lpstr>
      <vt:lpstr>Enemy AI</vt:lpstr>
      <vt:lpstr>Open World Player</vt:lpstr>
      <vt:lpstr>Romance Love Interest</vt:lpstr>
      <vt:lpstr>Game Menus</vt:lpstr>
      <vt:lpstr>Animations</vt:lpstr>
      <vt:lpstr>Fin.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Terri Lim</cp:lastModifiedBy>
  <cp:revision>14</cp:revision>
  <dcterms:modified xsi:type="dcterms:W3CDTF">2025-09-07T21:41:54Z</dcterms:modified>
</cp:coreProperties>
</file>